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Helvetica Neue Light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HelveticaNeueLight-regular.fntdata"/><Relationship Id="rId43" Type="http://schemas.openxmlformats.org/officeDocument/2006/relationships/slide" Target="slides/slide38.xml"/><Relationship Id="rId46" Type="http://schemas.openxmlformats.org/officeDocument/2006/relationships/font" Target="fonts/HelveticaNeueLight-italic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MSans-regular.fntdata"/><Relationship Id="rId47" Type="http://schemas.openxmlformats.org/officeDocument/2006/relationships/font" Target="fonts/HelveticaNeueLight-boldItalic.fntdata"/><Relationship Id="rId49" Type="http://schemas.openxmlformats.org/officeDocument/2006/relationships/font" Target="fonts/DM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ec20d672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ec20d672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dfa75749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dfa75749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dfa757490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dfa757490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303d6a0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0303d6a0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dfa757490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dfa757490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dfa757490_0_2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dfa757490_0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dfa757490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dfa757490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dfa757490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dfa757490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c20d672b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c20d672b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dfa757490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dfa757490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c2482da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c2482da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e8b849c03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0e8b849c0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dfa757490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dfa757490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2c85379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2c85379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303d6a0b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303d6a0b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1dccdf0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1dccdf0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c704f31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c704f31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dfa757490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dfa757490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fa757490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fa757490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dfa757490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dfa757490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99badbc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99badbc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jerárquico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82afc04d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82afc04d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a0b21555d_2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a0b21555d_2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e02b306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e02b306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82afc04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82afc04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82afc04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82afc04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dfa757490_0_1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dfa757490_0_1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dfa757490_0_1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dfa757490_0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dfa757490_0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dfa757490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dfa757490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dfa757490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dfa757490_0_2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dfa757490_0_2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dfa757490_0_2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dfa757490_0_2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d8ab2ab7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d8ab2ab7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Indican aquello que se pretende que el estudiante logre con la clase.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63f830d0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63f830d0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d8ab2ab7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d8ab2ab7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d8ab2ab7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d8ab2ab7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dfa757490_0_2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dfa757490_0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63f830d0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63f830d0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gif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hyperlink" Target="https://teloexplicocongatitos.com/_next/image?url=https%3A%2F%2Fdoomvault.nyc3.digitaloceanspaces.com%2Ftlecg%2Fbig%2Fprog09.jpg&amp;w=1200&amp;q=75" TargetMode="External"/><Relationship Id="rId5" Type="http://schemas.openxmlformats.org/officeDocument/2006/relationships/hyperlink" Target="https://developer.mozilla.org/es/docs/Web/JavaScript/Referencia/Sentencias/let" TargetMode="External"/><Relationship Id="rId6" Type="http://schemas.openxmlformats.org/officeDocument/2006/relationships/hyperlink" Target="https://developer.mozilla.org/es/docs/Web/JavaScript/Referencia/Sentencias/const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s.wikipedia.org/wiki/No_te_repitas" TargetMode="External"/><Relationship Id="rId4" Type="http://schemas.openxmlformats.org/officeDocument/2006/relationships/hyperlink" Target="https://es.wikipedia.org/wiki/Principio_KI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/>
          <p:nvPr/>
        </p:nvSpPr>
        <p:spPr>
          <a:xfrm>
            <a:off x="2063400" y="2513625"/>
            <a:ext cx="5017200" cy="793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3157797" y="2541075"/>
            <a:ext cx="28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3260975" y="2803271"/>
            <a:ext cx="208800" cy="21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048" y="3704949"/>
            <a:ext cx="3484549" cy="14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228475" y="1700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práctico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845150" y="964625"/>
            <a:ext cx="8193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62135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Si debemos solicitar un nombre al usuario,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escribimos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lo siguiente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350" y="1505363"/>
            <a:ext cx="4746873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951000" y="2361700"/>
            <a:ext cx="8193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62135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Ahora para repetirlo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veces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deberíamos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. . 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988" y="2785000"/>
            <a:ext cx="3949590" cy="23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237175" y="98825"/>
            <a:ext cx="810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Usando una función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498150" y="929325"/>
            <a:ext cx="8147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530450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Podríamos entonces crear una función que se llame </a:t>
            </a: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pedirNombre()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para que se le solicite el nombre al usuario la cantidad de veces que necesitemos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498150" y="3004063"/>
            <a:ext cx="8147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Para llamar a la función, la invocamos en otra parte del código:</a:t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138" y="1754663"/>
            <a:ext cx="45434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950" y="3626250"/>
            <a:ext cx="1805819" cy="9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/>
        </p:nvSpPr>
        <p:spPr>
          <a:xfrm>
            <a:off x="237175" y="98825"/>
            <a:ext cx="810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cuidado 👀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392275" y="1052850"/>
            <a:ext cx="81477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530450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5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¡Esta no es la verdadera y gran utilidad de las funciones!</a:t>
            </a:r>
            <a:endParaRPr b="1" sz="1750">
              <a:solidFill>
                <a:srgbClr val="CC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Esto es apenas una introduccion basica y sencilla a su funcionamiento, ya que si nos ponemos a pensar, al final podemos meter ese mismo 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código</a:t>
            </a:r>
            <a:r>
              <a:rPr lang="es" sz="1750">
                <a:latin typeface="DM Sans"/>
                <a:ea typeface="DM Sans"/>
                <a:cs typeface="DM Sans"/>
                <a:sym typeface="DM Sans"/>
              </a:rPr>
              <a:t> en un ciclo o bucle y que se repita la cantidad de veces que nosotros queramos.</a:t>
            </a:r>
            <a:endParaRPr sz="17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690" y="2869100"/>
            <a:ext cx="5450874" cy="14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1417200" y="1718775"/>
            <a:ext cx="62214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 y argumentos </a:t>
            </a:r>
            <a:endParaRPr b="1" sz="4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/>
        </p:nvSpPr>
        <p:spPr>
          <a:xfrm>
            <a:off x="438050" y="2830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 de una función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438050" y="1283100"/>
            <a:ext cx="8141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Recordemos la 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matemática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principio de clase</a:t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ver que </a:t>
            </a:r>
            <a:r>
              <a:rPr b="1" lang="es" sz="17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1"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</a:t>
            </a:r>
            <a:r>
              <a:rPr b="1"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b="1"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b="1" lang="es" sz="1750">
                <a:solidFill>
                  <a:srgbClr val="61AFEF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quiere decir esto? Que 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según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cambie el valor de x, nosotros vamos a tener diferentes resultados de y.</a:t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7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17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podemos</a:t>
            </a:r>
            <a:r>
              <a:rPr lang="es" sz="17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enviar a la función uno o más valores para ser empleados en sus instrucciones, y así, </a:t>
            </a:r>
            <a:r>
              <a:rPr b="1" lang="es" sz="17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usando una misma estructura de instrucciones (función), vamos a tener resultados diferentes.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00" y="1828900"/>
            <a:ext cx="2217250" cy="3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178225" y="147425"/>
            <a:ext cx="868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colocan al declarar la función, y al igual que en nuestro ejemplo matemático, se coloca </a:t>
            </a: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del paréntesis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este parámetro se puede usar dentro del set de instrucciones (</a:t>
            </a:r>
            <a:r>
              <a:rPr lang="e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codigo que hay dentro del par de llaves </a:t>
            </a:r>
            <a:r>
              <a:rPr b="1" lang="e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{</a:t>
            </a:r>
            <a:r>
              <a:rPr lang="e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...</a:t>
            </a:r>
            <a:r>
              <a:rPr b="1" lang="e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}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 como si fuera una “variable” mas.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deja de ser un </a:t>
            </a:r>
            <a:r>
              <a:rPr b="1" lang="es" sz="16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parámetro</a:t>
            </a: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👀 (no me la llamen variable de la función 😭)</a:t>
            </a:r>
            <a:endParaRPr sz="160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50" y="2160625"/>
            <a:ext cx="8681401" cy="286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50" y="2067075"/>
            <a:ext cx="8268851" cy="28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290225" y="16470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1C232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1" lang="es" sz="4000">
                <a:solidFill>
                  <a:srgbClr val="F1C232"/>
                </a:solidFill>
                <a:latin typeface="DM Sans"/>
                <a:ea typeface="DM Sans"/>
                <a:cs typeface="DM Sans"/>
                <a:sym typeface="DM Sans"/>
              </a:rPr>
              <a:t>arámetro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vs </a:t>
            </a:r>
            <a:r>
              <a:rPr b="1" lang="es" sz="4000">
                <a:solidFill>
                  <a:srgbClr val="29C450"/>
                </a:solidFill>
                <a:latin typeface="DM Sans"/>
                <a:ea typeface="DM Sans"/>
                <a:cs typeface="DM Sans"/>
                <a:sym typeface="DM Sans"/>
              </a:rPr>
              <a:t>argumento</a:t>
            </a:r>
            <a:endParaRPr b="1" sz="4000">
              <a:solidFill>
                <a:srgbClr val="29C45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475500" y="1201275"/>
            <a:ext cx="819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diferencia es leve, pero es importante a la hora de tener un buen vocabulario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técnico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cuando hablamos en programación</a:t>
            </a:r>
            <a:endParaRPr sz="1600"/>
          </a:p>
        </p:txBody>
      </p:sp>
      <p:sp>
        <p:nvSpPr>
          <p:cNvPr id="166" name="Google Shape;166;p30"/>
          <p:cNvSpPr/>
          <p:nvPr/>
        </p:nvSpPr>
        <p:spPr>
          <a:xfrm>
            <a:off x="2560010" y="2471134"/>
            <a:ext cx="809100" cy="319800"/>
          </a:xfrm>
          <a:prstGeom prst="rect">
            <a:avLst/>
          </a:prstGeom>
          <a:noFill/>
          <a:ln cap="flat" cmpd="sng" w="2857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30"/>
          <p:cNvCxnSpPr>
            <a:stCxn id="166" idx="3"/>
          </p:cNvCxnSpPr>
          <p:nvPr/>
        </p:nvCxnSpPr>
        <p:spPr>
          <a:xfrm flipH="1" rot="10800000">
            <a:off x="3369110" y="2626234"/>
            <a:ext cx="1443900" cy="4800"/>
          </a:xfrm>
          <a:prstGeom prst="straightConnector1">
            <a:avLst/>
          </a:prstGeom>
          <a:noFill/>
          <a:ln cap="flat" cmpd="sng" w="28575">
            <a:solidFill>
              <a:srgbClr val="DEFC5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30"/>
          <p:cNvSpPr txBox="1"/>
          <p:nvPr/>
        </p:nvSpPr>
        <p:spPr>
          <a:xfrm>
            <a:off x="4921876" y="2349952"/>
            <a:ext cx="21336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DEFC52"/>
                </a:solidFill>
              </a:rPr>
              <a:t>p</a:t>
            </a:r>
            <a:r>
              <a:rPr lang="es" sz="1800">
                <a:solidFill>
                  <a:srgbClr val="DEFC52"/>
                </a:solidFill>
              </a:rPr>
              <a:t>arámetro</a:t>
            </a:r>
            <a:endParaRPr sz="1800">
              <a:solidFill>
                <a:srgbClr val="DEFC52"/>
              </a:solidFill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1460964" y="3862415"/>
            <a:ext cx="1037700" cy="1026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 flipH="1" rot="10800000">
            <a:off x="2560010" y="3558543"/>
            <a:ext cx="1481100" cy="322200"/>
          </a:xfrm>
          <a:prstGeom prst="straightConnector1">
            <a:avLst/>
          </a:prstGeom>
          <a:noFill/>
          <a:ln cap="flat" cmpd="sng" w="28575">
            <a:solidFill>
              <a:srgbClr val="50FA7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30"/>
          <p:cNvSpPr txBox="1"/>
          <p:nvPr/>
        </p:nvSpPr>
        <p:spPr>
          <a:xfrm>
            <a:off x="4121088" y="3204917"/>
            <a:ext cx="21336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0FA7B"/>
                </a:solidFill>
              </a:rPr>
              <a:t>argumento</a:t>
            </a:r>
            <a:endParaRPr sz="18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/>
        </p:nvSpPr>
        <p:spPr>
          <a:xfrm>
            <a:off x="376800" y="17352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Usando dos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475500" y="1053138"/>
            <a:ext cx="8193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621350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Cuando llamamos a la función, los argumentos que pasamos a la función (entre paréntesis) se asignan </a:t>
            </a: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posicionalmente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a los parámetros correspondientes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75" y="1855650"/>
            <a:ext cx="8193001" cy="283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/>
        </p:nvSpPr>
        <p:spPr>
          <a:xfrm>
            <a:off x="254925" y="1111925"/>
            <a:ext cx="81930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621350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Armar un sistema para un profesor de </a:t>
            </a: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matemáticas</a:t>
            </a: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 que quiere tomar examen a 2 alumnos diferentes</a:t>
            </a:r>
            <a:endParaRPr sz="2050">
              <a:latin typeface="DM Sans"/>
              <a:ea typeface="DM Sans"/>
              <a:cs typeface="DM Sans"/>
              <a:sym typeface="DM Sans"/>
            </a:endParaRPr>
          </a:p>
          <a:p>
            <a:pPr indent="-403225" lvl="0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750"/>
              <a:buFont typeface="DM Sans"/>
              <a:buAutoNum type="arabicPeriod"/>
            </a:pP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Se pide el nombre del alumno</a:t>
            </a:r>
            <a:endParaRPr sz="2050">
              <a:latin typeface="DM Sans"/>
              <a:ea typeface="DM Sans"/>
              <a:cs typeface="DM Sans"/>
              <a:sym typeface="DM Sans"/>
            </a:endParaRPr>
          </a:p>
          <a:p>
            <a:pPr indent="-403225" lvl="0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750"/>
              <a:buFont typeface="DM Sans"/>
              <a:buAutoNum type="arabicPeriod"/>
            </a:pP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Se le pregunta por el </a:t>
            </a: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área</a:t>
            </a: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 de un cuadrado </a:t>
            </a: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según</a:t>
            </a: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 el lado</a:t>
            </a:r>
            <a:endParaRPr sz="2050">
              <a:latin typeface="DM Sans"/>
              <a:ea typeface="DM Sans"/>
              <a:cs typeface="DM Sans"/>
              <a:sym typeface="DM Sans"/>
            </a:endParaRPr>
          </a:p>
          <a:p>
            <a:pPr indent="-403225" lvl="0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750"/>
              <a:buFont typeface="DM Sans"/>
              <a:buAutoNum type="arabicPeriod"/>
            </a:pP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Se muestra si el alumno </a:t>
            </a: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contestó</a:t>
            </a:r>
            <a:r>
              <a:rPr lang="es" sz="2050">
                <a:latin typeface="DM Sans"/>
                <a:ea typeface="DM Sans"/>
                <a:cs typeface="DM Sans"/>
                <a:sym typeface="DM Sans"/>
              </a:rPr>
              <a:t> bien</a:t>
            </a:r>
            <a:endParaRPr sz="20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1350">
              <a:solidFill>
                <a:srgbClr val="61AFE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32"/>
          <p:cNvSpPr/>
          <p:nvPr/>
        </p:nvSpPr>
        <p:spPr>
          <a:xfrm>
            <a:off x="525900" y="3918425"/>
            <a:ext cx="2598900" cy="44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. . ver archivo </a:t>
            </a:r>
            <a:r>
              <a:rPr b="1" i="1" lang="es" sz="1350">
                <a:solidFill>
                  <a:srgbClr val="61AFEF"/>
                </a:solidFill>
                <a:latin typeface="DM Sans"/>
                <a:ea typeface="DM Sans"/>
                <a:cs typeface="DM Sans"/>
                <a:sym typeface="DM Sans"/>
              </a:rPr>
              <a:t>funciones.js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254925" y="247700"/>
            <a:ext cx="8193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Practiquemos 💪💪💪</a:t>
            </a:r>
            <a:endParaRPr b="1" sz="3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212325" y="21940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pregunta . . .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362325" y="1101400"/>
            <a:ext cx="47301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50">
                <a:latin typeface="DM Sans"/>
                <a:ea typeface="DM Sans"/>
                <a:cs typeface="DM Sans"/>
                <a:sym typeface="DM Sans"/>
              </a:rPr>
              <a:t>Ahora que hemos aprendido a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-352425" lvl="0" marL="457200" rtl="0" algn="l">
              <a:spcBef>
                <a:spcPts val="1000"/>
              </a:spcBef>
              <a:spcAft>
                <a:spcPts val="0"/>
              </a:spcAft>
              <a:buClr>
                <a:srgbClr val="50FA7B"/>
              </a:buClr>
              <a:buSzPts val="1950"/>
              <a:buFont typeface="DM Sans"/>
              <a:buChar char="👉"/>
            </a:pPr>
            <a:r>
              <a:rPr lang="es" sz="1950">
                <a:latin typeface="DM Sans"/>
                <a:ea typeface="DM Sans"/>
                <a:cs typeface="DM Sans"/>
                <a:sym typeface="DM Sans"/>
              </a:rPr>
              <a:t>Declarar funciones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-352425" lvl="0" marL="457200" rtl="0" algn="l">
              <a:spcBef>
                <a:spcPts val="1000"/>
              </a:spcBef>
              <a:spcAft>
                <a:spcPts val="0"/>
              </a:spcAft>
              <a:buClr>
                <a:srgbClr val="50FA7B"/>
              </a:buClr>
              <a:buSzPts val="1950"/>
              <a:buFont typeface="DM Sans"/>
              <a:buChar char="👉"/>
            </a:pPr>
            <a:r>
              <a:rPr lang="es" sz="1950">
                <a:latin typeface="DM Sans"/>
                <a:ea typeface="DM Sans"/>
                <a:cs typeface="DM Sans"/>
                <a:sym typeface="DM Sans"/>
              </a:rPr>
              <a:t>Usar parámetros para las funciones de tal forma que el resultado varíe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-352425" lvl="0" marL="457200" rtl="0" algn="l">
              <a:spcBef>
                <a:spcPts val="1000"/>
              </a:spcBef>
              <a:spcAft>
                <a:spcPts val="0"/>
              </a:spcAft>
              <a:buClr>
                <a:srgbClr val="50FA7B"/>
              </a:buClr>
              <a:buSzPts val="1950"/>
              <a:buFont typeface="DM Sans"/>
              <a:buChar char="👉"/>
            </a:pPr>
            <a:r>
              <a:rPr lang="es" sz="1950">
                <a:latin typeface="DM Sans"/>
                <a:ea typeface="DM Sans"/>
                <a:cs typeface="DM Sans"/>
                <a:sym typeface="DM Sans"/>
              </a:rPr>
              <a:t>Es decir que, conocemos la estructura de una función . . .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50">
                <a:latin typeface="DM Sans"/>
                <a:ea typeface="DM Sans"/>
                <a:cs typeface="DM Sans"/>
                <a:sym typeface="DM Sans"/>
              </a:rPr>
              <a:t>Hemos estado usando alguna función desde el principio de este curso?</a:t>
            </a:r>
            <a:endParaRPr sz="19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578" y="1003303"/>
            <a:ext cx="2732750" cy="27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N°3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16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55;p16"/>
          <p:cNvSpPr txBox="1"/>
          <p:nvPr/>
        </p:nvSpPr>
        <p:spPr>
          <a:xfrm>
            <a:off x="465275" y="1788450"/>
            <a:ext cx="3834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Ciclos en JS: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programación, ciclo se refiere a un conjunto de indicaciones que se repiten bajo ciertas condiciones. Las estructuras de ciclos o cíclicas son las que debemos utilizar cuando necesitamos repetir ciertas operaciones de la misma manera durante N cantidad de veces.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Sentencia break: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veces, cuando escribimos una estructura for, necesitamos que bajo cierta condición el ciclo se interrumpa. Para eso se utiliza esta sentencia.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" name="Google Shape;56;p16"/>
          <p:cNvSpPr txBox="1"/>
          <p:nvPr/>
        </p:nvSpPr>
        <p:spPr>
          <a:xfrm>
            <a:off x="4519500" y="1788450"/>
            <a:ext cx="3834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Sentencia continue: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veces, cuando escribimos una estructura for, necesitamos que bajo cierta condición, el ciclo saltee esa repetición y siga con la próxima. Para eso se utiliza esta sentencia.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Estructura while: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crear bucles que se ejecutan ninguna o más veces, dependiendo de la condición indicada.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Declarar función: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dice declarar cuando uno define una función en el código.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185900" y="2565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devolviendo resultados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007100" y="1465025"/>
            <a:ext cx="71298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621350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Al igual que break y continue eran unas sentencias especiales que funcionaban para </a:t>
            </a:r>
            <a:r>
              <a:rPr b="1" lang="es" sz="1800">
                <a:latin typeface="DM Sans"/>
                <a:ea typeface="DM Sans"/>
                <a:cs typeface="DM Sans"/>
                <a:sym typeface="DM Sans"/>
              </a:rPr>
              <a:t>for</a:t>
            </a: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lang="es" sz="1800">
                <a:latin typeface="DM Sans"/>
                <a:ea typeface="DM Sans"/>
                <a:cs typeface="DM Sans"/>
                <a:sym typeface="DM Sans"/>
              </a:rPr>
              <a:t>while </a:t>
            </a: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(y el hermano raro do while), para funciones tenemos algo similar, el </a:t>
            </a:r>
            <a:r>
              <a:rPr b="1" i="1" lang="es" sz="1800" u="sng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return.</a:t>
            </a:r>
            <a:endParaRPr b="1" i="1" sz="1800" u="sng">
              <a:solidFill>
                <a:srgbClr val="FF79C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1800" u="sng">
              <a:solidFill>
                <a:srgbClr val="FF79C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La sentencia return va a hacer que la </a:t>
            </a:r>
            <a:r>
              <a:rPr b="1" lang="es" sz="1800"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b="1" lang="es" sz="18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800">
                <a:latin typeface="DM Sans"/>
                <a:ea typeface="DM Sans"/>
                <a:cs typeface="DM Sans"/>
                <a:sym typeface="DM Sans"/>
              </a:rPr>
              <a:t>retorne</a:t>
            </a:r>
            <a:r>
              <a:rPr b="1" lang="es" sz="1800">
                <a:latin typeface="DM Sans"/>
                <a:ea typeface="DM Sans"/>
                <a:cs typeface="DM Sans"/>
                <a:sym typeface="DM Sans"/>
              </a:rPr>
              <a:t> un valor</a:t>
            </a: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 . . . y eso suena muy simple pero para </a:t>
            </a: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qué</a:t>
            </a: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 sirve? Un ejemplo muy bueno es el de una </a:t>
            </a: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 que se viene usando mucho a lo largo de las clases, el famoso </a:t>
            </a:r>
            <a:r>
              <a:rPr b="1" lang="es" sz="18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prompt(...)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177075" y="9882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devolviendo resultados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919500" y="1223075"/>
            <a:ext cx="7305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621350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Nosotros no tenemos ni idea de lo que hace prompt, pero le pasamos un argumento, que es lo que se va a mostrar en un cuadro de diálogo, el usuario tipea lo que quiere (o puede no tipear nada) y </a:t>
            </a:r>
            <a:r>
              <a:rPr b="1" lang="es" sz="1600">
                <a:latin typeface="DM Sans"/>
                <a:ea typeface="DM Sans"/>
                <a:cs typeface="DM Sans"/>
                <a:sym typeface="DM Sans"/>
              </a:rPr>
              <a:t>la función nos retorna</a:t>
            </a: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 lo que el usuario escribió!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0" y="2599375"/>
            <a:ext cx="9037499" cy="1492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/>
        </p:nvSpPr>
        <p:spPr>
          <a:xfrm>
            <a:off x="0" y="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Un ejemplo sencillo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301" y="784800"/>
            <a:ext cx="6194475" cy="43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25" y="344750"/>
            <a:ext cx="6255550" cy="41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 txBox="1"/>
          <p:nvPr/>
        </p:nvSpPr>
        <p:spPr>
          <a:xfrm>
            <a:off x="1285425" y="4534750"/>
            <a:ext cx="4080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Donde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podríamos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usar esta fn? 🤔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2998200" y="2971950"/>
            <a:ext cx="31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¡5/10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1369638" y="2202300"/>
            <a:ext cx="6221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Scope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prepárense</a:t>
            </a: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para un poco de </a:t>
            </a: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teoría</a:t>
            </a: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b="1" sz="1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/>
        </p:nvSpPr>
        <p:spPr>
          <a:xfrm>
            <a:off x="0" y="0"/>
            <a:ext cx="832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Scope o contexto de </a:t>
            </a: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ejecución</a:t>
            </a:r>
            <a:b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 las llaves tienen nombre {</a:t>
            </a: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...</a:t>
            </a: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}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 txBox="1"/>
          <p:nvPr/>
        </p:nvSpPr>
        <p:spPr>
          <a:xfrm>
            <a:off x="61775" y="1053025"/>
            <a:ext cx="56673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El scope es el </a:t>
            </a: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ámbito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de una variable, es la zona en la cual se define y existe. El scope restringe el uso de esta variable a otras zonas, pero dependiendo del </a:t>
            </a:r>
            <a:r>
              <a:rPr i="1" lang="es" sz="1550" u="sng">
                <a:latin typeface="DM Sans"/>
                <a:ea typeface="DM Sans"/>
                <a:cs typeface="DM Sans"/>
                <a:sym typeface="DM Sans"/>
              </a:rPr>
              <a:t>nivel que tenga dicho scope</a:t>
            </a:r>
            <a:endParaRPr i="1" sz="1550" u="sng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JavaScript define tipos de ámbito (scope) para las variables: 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global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local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function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block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 rotWithShape="1">
          <a:blip r:embed="rId4">
            <a:alphaModFix/>
          </a:blip>
          <a:srcRect b="0" l="0" r="0" t="2296"/>
          <a:stretch/>
        </p:blipFill>
        <p:spPr>
          <a:xfrm>
            <a:off x="1625025" y="2670450"/>
            <a:ext cx="3805775" cy="2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 txBox="1"/>
          <p:nvPr/>
        </p:nvSpPr>
        <p:spPr>
          <a:xfrm>
            <a:off x="5729075" y="1327075"/>
            <a:ext cx="3300600" cy="37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ver que los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ámbitos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ejecución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van por capas, que quiere decir esto?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variable declarada en el scope local tiene influencia (se puede usar dicha variable) en el function y block scope, pero </a:t>
            </a:r>
            <a:r>
              <a:rPr lang="es" sz="15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no el el global scope!</a:t>
            </a:r>
            <a:endParaRPr sz="155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 podemos decir que el scope es 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alcance que tiene una variable en el 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código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dependiendo de donde se declare</a:t>
            </a:r>
            <a:endParaRPr b="1"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/>
          <p:nvPr/>
        </p:nvSpPr>
        <p:spPr>
          <a:xfrm>
            <a:off x="3870575" y="2888500"/>
            <a:ext cx="1314600" cy="410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ver </a:t>
            </a:r>
            <a:r>
              <a:rPr b="1" i="1"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scope.js</a:t>
            </a:r>
            <a:endParaRPr/>
          </a:p>
        </p:txBody>
      </p:sp>
      <p:sp>
        <p:nvSpPr>
          <p:cNvPr id="243" name="Google Shape;243;p41"/>
          <p:cNvSpPr txBox="1"/>
          <p:nvPr/>
        </p:nvSpPr>
        <p:spPr>
          <a:xfrm>
            <a:off x="1417175" y="18206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afuera hacia dentro</a:t>
            </a:r>
            <a:endParaRPr b="1" i="1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 txBox="1"/>
          <p:nvPr/>
        </p:nvSpPr>
        <p:spPr>
          <a:xfrm>
            <a:off x="884625" y="468275"/>
            <a:ext cx="325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 CLASE 4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42"/>
          <p:cNvSpPr/>
          <p:nvPr/>
        </p:nvSpPr>
        <p:spPr>
          <a:xfrm>
            <a:off x="408650" y="959150"/>
            <a:ext cx="8321400" cy="2868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Funciones y propiedades básicas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42"/>
          <p:cNvSpPr/>
          <p:nvPr/>
        </p:nvSpPr>
        <p:spPr>
          <a:xfrm>
            <a:off x="1037843" y="1648017"/>
            <a:ext cx="1108500" cy="4596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52" name="Google Shape;252;p42"/>
          <p:cNvCxnSpPr>
            <a:stCxn id="250" idx="2"/>
            <a:endCxn id="251" idx="0"/>
          </p:cNvCxnSpPr>
          <p:nvPr/>
        </p:nvCxnSpPr>
        <p:spPr>
          <a:xfrm rot="5400000">
            <a:off x="2879750" y="-41650"/>
            <a:ext cx="402000" cy="2977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3" name="Google Shape;253;p42"/>
          <p:cNvSpPr/>
          <p:nvPr/>
        </p:nvSpPr>
        <p:spPr>
          <a:xfrm>
            <a:off x="4014747" y="1648033"/>
            <a:ext cx="1108500" cy="4596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54" name="Google Shape;254;p42"/>
          <p:cNvCxnSpPr>
            <a:stCxn id="250" idx="2"/>
            <a:endCxn id="253" idx="0"/>
          </p:cNvCxnSpPr>
          <p:nvPr/>
        </p:nvCxnSpPr>
        <p:spPr>
          <a:xfrm flipH="1" rot="-5400000">
            <a:off x="4368650" y="1446650"/>
            <a:ext cx="4020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5" name="Google Shape;255;p42"/>
          <p:cNvSpPr/>
          <p:nvPr/>
        </p:nvSpPr>
        <p:spPr>
          <a:xfrm>
            <a:off x="6997652" y="1648033"/>
            <a:ext cx="1108500" cy="4596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Declaración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56" name="Google Shape;256;p42"/>
          <p:cNvCxnSpPr>
            <a:stCxn id="250" idx="2"/>
            <a:endCxn id="255" idx="0"/>
          </p:cNvCxnSpPr>
          <p:nvPr/>
        </p:nvCxnSpPr>
        <p:spPr>
          <a:xfrm flipH="1" rot="-5400000">
            <a:off x="5859650" y="-44350"/>
            <a:ext cx="402000" cy="2982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57" name="Google Shape;257;p42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/>
          <p:nvPr/>
        </p:nvSpPr>
        <p:spPr>
          <a:xfrm>
            <a:off x="408650" y="2307700"/>
            <a:ext cx="8321400" cy="2868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Funciones complejas y parámetros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59" name="Google Shape;259;p42"/>
          <p:cNvCxnSpPr>
            <a:stCxn id="260" idx="0"/>
            <a:endCxn id="258" idx="2"/>
          </p:cNvCxnSpPr>
          <p:nvPr/>
        </p:nvCxnSpPr>
        <p:spPr>
          <a:xfrm rot="-5400000">
            <a:off x="3288145" y="1715427"/>
            <a:ext cx="402300" cy="21603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1" name="Google Shape;261;p42"/>
          <p:cNvSpPr/>
          <p:nvPr/>
        </p:nvSpPr>
        <p:spPr>
          <a:xfrm>
            <a:off x="4040260" y="3038523"/>
            <a:ext cx="1057500" cy="3843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Variables globales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2"/>
          <p:cNvSpPr/>
          <p:nvPr/>
        </p:nvSpPr>
        <p:spPr>
          <a:xfrm>
            <a:off x="1854895" y="2996727"/>
            <a:ext cx="1108500" cy="4596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Scope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42"/>
          <p:cNvSpPr/>
          <p:nvPr/>
        </p:nvSpPr>
        <p:spPr>
          <a:xfrm>
            <a:off x="4043260" y="3464631"/>
            <a:ext cx="1057500" cy="3843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Variables locales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63" name="Google Shape;263;p42"/>
          <p:cNvCxnSpPr>
            <a:stCxn id="260" idx="3"/>
            <a:endCxn id="261" idx="1"/>
          </p:cNvCxnSpPr>
          <p:nvPr/>
        </p:nvCxnSpPr>
        <p:spPr>
          <a:xfrm>
            <a:off x="2963395" y="3226527"/>
            <a:ext cx="1077000" cy="4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4" name="Google Shape;264;p42"/>
          <p:cNvCxnSpPr>
            <a:stCxn id="260" idx="3"/>
            <a:endCxn id="262" idx="1"/>
          </p:cNvCxnSpPr>
          <p:nvPr/>
        </p:nvCxnSpPr>
        <p:spPr>
          <a:xfrm>
            <a:off x="2963395" y="3226527"/>
            <a:ext cx="1080000" cy="430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43"/>
          <p:cNvGrpSpPr/>
          <p:nvPr/>
        </p:nvGrpSpPr>
        <p:grpSpPr>
          <a:xfrm>
            <a:off x="4159176" y="247423"/>
            <a:ext cx="738900" cy="738900"/>
            <a:chOff x="7208351" y="2467173"/>
            <a:chExt cx="738900" cy="738900"/>
          </a:xfrm>
        </p:grpSpPr>
        <p:sp>
          <p:nvSpPr>
            <p:cNvPr id="270" name="Google Shape;270;p4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4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43"/>
          <p:cNvSpPr txBox="1"/>
          <p:nvPr/>
        </p:nvSpPr>
        <p:spPr>
          <a:xfrm>
            <a:off x="1417925" y="1178488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Primera 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🔥🔥🔥🔥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Empieza a armar la estructura inicial de tu proyecto integrador.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Programación con funciones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" name="Google Shape;62;p17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04. 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475500" y="807438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Compuesta por…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475500" y="1623925"/>
            <a:ext cx="47301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Helvetica Neue"/>
              <a:buChar char="👉"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algoritmo con un condicional.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Helvetica Neue"/>
              <a:buChar char="👉"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algoritmo utilizando un ciclo.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Helvetica Neue"/>
              <a:buChar char="👉"/>
            </a:pP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Armar un simulador interactivo.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DM Sans"/>
              <a:buChar char="👉"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Recuerden que 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tendrán hasta 7 días para resolver la entrega y subirla</a:t>
            </a:r>
            <a:endParaRPr b="1" sz="155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236" y="1623925"/>
            <a:ext cx="3167915" cy="189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44"/>
          <p:cNvGrpSpPr/>
          <p:nvPr/>
        </p:nvGrpSpPr>
        <p:grpSpPr>
          <a:xfrm>
            <a:off x="457356" y="468275"/>
            <a:ext cx="8215794" cy="431100"/>
            <a:chOff x="457356" y="468275"/>
            <a:chExt cx="8215794" cy="431100"/>
          </a:xfrm>
        </p:grpSpPr>
        <p:grpSp>
          <p:nvGrpSpPr>
            <p:cNvPr id="282" name="Google Shape;282;p44"/>
            <p:cNvGrpSpPr/>
            <p:nvPr/>
          </p:nvGrpSpPr>
          <p:grpSpPr>
            <a:xfrm>
              <a:off x="457356" y="468297"/>
              <a:ext cx="431074" cy="431074"/>
              <a:chOff x="7208351" y="2467173"/>
              <a:chExt cx="738900" cy="738900"/>
            </a:xfrm>
          </p:grpSpPr>
          <p:sp>
            <p:nvSpPr>
              <p:cNvPr id="283" name="Google Shape;283;p44"/>
              <p:cNvSpPr/>
              <p:nvPr/>
            </p:nvSpPr>
            <p:spPr>
              <a:xfrm>
                <a:off x="7208351" y="2467173"/>
                <a:ext cx="738900" cy="738900"/>
              </a:xfrm>
              <a:prstGeom prst="ellipse">
                <a:avLst/>
              </a:prstGeom>
              <a:solidFill>
                <a:srgbClr val="EAFF6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84" name="Google Shape;284;p44" title="ícono de entrega final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52500" y="2611301"/>
                <a:ext cx="450600" cy="4506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5" name="Google Shape;285;p44"/>
            <p:cNvSpPr txBox="1"/>
            <p:nvPr/>
          </p:nvSpPr>
          <p:spPr>
            <a:xfrm>
              <a:off x="930550" y="468275"/>
              <a:ext cx="3199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ENTREGA DEL PROYECTO FINAL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6" name="Google Shape;286;p44"/>
            <p:cNvSpPr/>
            <p:nvPr/>
          </p:nvSpPr>
          <p:spPr>
            <a:xfrm>
              <a:off x="636450" y="838675"/>
              <a:ext cx="8036700" cy="60600"/>
            </a:xfrm>
            <a:prstGeom prst="rect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/>
        </p:nvSpPr>
        <p:spPr>
          <a:xfrm>
            <a:off x="475500" y="62626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Simulador interactivo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45"/>
          <p:cNvGrpSpPr/>
          <p:nvPr/>
        </p:nvGrpSpPr>
        <p:grpSpPr>
          <a:xfrm>
            <a:off x="464106" y="103975"/>
            <a:ext cx="8215794" cy="431100"/>
            <a:chOff x="457356" y="468275"/>
            <a:chExt cx="8215794" cy="431100"/>
          </a:xfrm>
        </p:grpSpPr>
        <p:grpSp>
          <p:nvGrpSpPr>
            <p:cNvPr id="294" name="Google Shape;294;p45"/>
            <p:cNvGrpSpPr/>
            <p:nvPr/>
          </p:nvGrpSpPr>
          <p:grpSpPr>
            <a:xfrm>
              <a:off x="457356" y="468297"/>
              <a:ext cx="431074" cy="431074"/>
              <a:chOff x="7208351" y="2467173"/>
              <a:chExt cx="738900" cy="738900"/>
            </a:xfrm>
          </p:grpSpPr>
          <p:sp>
            <p:nvSpPr>
              <p:cNvPr id="295" name="Google Shape;295;p45"/>
              <p:cNvSpPr/>
              <p:nvPr/>
            </p:nvSpPr>
            <p:spPr>
              <a:xfrm>
                <a:off x="7208351" y="2467173"/>
                <a:ext cx="738900" cy="738900"/>
              </a:xfrm>
              <a:prstGeom prst="ellipse">
                <a:avLst/>
              </a:prstGeom>
              <a:solidFill>
                <a:srgbClr val="EAFF6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96" name="Google Shape;296;p45" title="ícono de entrega final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52500" y="2611301"/>
                <a:ext cx="450600" cy="4506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7" name="Google Shape;297;p45"/>
            <p:cNvSpPr txBox="1"/>
            <p:nvPr/>
          </p:nvSpPr>
          <p:spPr>
            <a:xfrm>
              <a:off x="930550" y="468275"/>
              <a:ext cx="3199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ENTREGA DEL PROYECTO FINAL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>
              <a:off x="636450" y="838675"/>
              <a:ext cx="8036700" cy="60600"/>
            </a:xfrm>
            <a:prstGeom prst="rect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45"/>
          <p:cNvSpPr txBox="1"/>
          <p:nvPr/>
        </p:nvSpPr>
        <p:spPr>
          <a:xfrm>
            <a:off x="376726" y="1362075"/>
            <a:ext cx="4135200" cy="21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</a:t>
            </a:r>
            <a:r>
              <a:rPr lang="es" sz="12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los conocimientos vistos hasta el momento </a:t>
            </a:r>
            <a:r>
              <a:rPr b="1" lang="es" sz="14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r>
              <a:rPr lang="es" sz="12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partir de los ejemplos mostrados la primera clase, deberás: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DM Sans"/>
              <a:buChar char="👉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 ejercitado en las clases anteriores, algoritmo condicional y algoritmo con ciclo.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DM Sans"/>
              <a:buChar char="👉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 funciones para realizar esas operaciones.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4947438" y="1456350"/>
            <a:ext cx="38346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250"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C450"/>
              </a:buClr>
              <a:buSzPts val="15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HTML con el js BIEN linkeado 👀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C450"/>
              </a:buClr>
              <a:buSzPts val="15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ser posible, entreguen usando github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9C450"/>
              </a:buClr>
              <a:buSzPts val="15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Sean ordenados con los nombres de las entregas, archivos, etc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5170650" y="3336063"/>
            <a:ext cx="3000000" cy="125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r>
              <a:rPr lang="es" sz="125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pierdan el tiempo en lo visual, tengan paciencia ya llegaremos a ello. Lo importante es que primero sepan programar → enfoquense en aplicar bien bien lo que hemos visto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356625" y="3438675"/>
            <a:ext cx="41754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entiende por simulador un programa donde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DM Sans"/>
              <a:buChar char="❏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usuario ingresa uno o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datos (pedidos por el programa)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DM Sans"/>
              <a:buChar char="❏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programa realiza algun tipo de proceso (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cálculo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pedir mas datos, etc)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DM Sans"/>
              <a:buChar char="❏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-El programa muestra uno o mas datos de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interés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(de lo que sea que haya hecho claro)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Simulador interactivo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46"/>
          <p:cNvGrpSpPr/>
          <p:nvPr/>
        </p:nvGrpSpPr>
        <p:grpSpPr>
          <a:xfrm>
            <a:off x="457356" y="468275"/>
            <a:ext cx="8215794" cy="431100"/>
            <a:chOff x="457356" y="468275"/>
            <a:chExt cx="8215794" cy="431100"/>
          </a:xfrm>
        </p:grpSpPr>
        <p:grpSp>
          <p:nvGrpSpPr>
            <p:cNvPr id="310" name="Google Shape;310;p46"/>
            <p:cNvGrpSpPr/>
            <p:nvPr/>
          </p:nvGrpSpPr>
          <p:grpSpPr>
            <a:xfrm>
              <a:off x="457356" y="468297"/>
              <a:ext cx="431074" cy="431074"/>
              <a:chOff x="7208351" y="2467173"/>
              <a:chExt cx="738900" cy="738900"/>
            </a:xfrm>
          </p:grpSpPr>
          <p:sp>
            <p:nvSpPr>
              <p:cNvPr id="311" name="Google Shape;311;p46"/>
              <p:cNvSpPr/>
              <p:nvPr/>
            </p:nvSpPr>
            <p:spPr>
              <a:xfrm>
                <a:off x="7208351" y="2467173"/>
                <a:ext cx="738900" cy="738900"/>
              </a:xfrm>
              <a:prstGeom prst="ellipse">
                <a:avLst/>
              </a:prstGeom>
              <a:solidFill>
                <a:srgbClr val="EAFF6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12" name="Google Shape;312;p46" title="ícono de entrega final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52500" y="2611301"/>
                <a:ext cx="450600" cy="4506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3" name="Google Shape;313;p46"/>
            <p:cNvSpPr txBox="1"/>
            <p:nvPr/>
          </p:nvSpPr>
          <p:spPr>
            <a:xfrm>
              <a:off x="930550" y="468275"/>
              <a:ext cx="3199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ENTREGA DEL PROYECTO FINAL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636450" y="838675"/>
              <a:ext cx="8036700" cy="60600"/>
            </a:xfrm>
            <a:prstGeom prst="rect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46"/>
          <p:cNvSpPr txBox="1"/>
          <p:nvPr/>
        </p:nvSpPr>
        <p:spPr>
          <a:xfrm>
            <a:off x="254450" y="1892250"/>
            <a:ext cx="4785000" cy="3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50">
                <a:latin typeface="DM Sans"/>
                <a:ea typeface="DM Sans"/>
                <a:cs typeface="DM Sans"/>
                <a:sym typeface="DM Sans"/>
              </a:rPr>
              <a:t>Ejemplos (</a:t>
            </a:r>
            <a:r>
              <a:rPr b="1" lang="es" sz="1450">
                <a:solidFill>
                  <a:srgbClr val="3C78D8"/>
                </a:solidFill>
                <a:latin typeface="DM Sans"/>
                <a:ea typeface="DM Sans"/>
                <a:cs typeface="DM Sans"/>
                <a:sym typeface="DM Sans"/>
              </a:rPr>
              <a:t>simples camino desarrollar algo mejor</a:t>
            </a:r>
            <a:r>
              <a:rPr b="1" lang="es" sz="1450"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Calcular costo total de productos y/o servicios seleccionados por el usuario.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Calcular pagos en cuotas sobre un monto determinado.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Calcular valor final de un producto seleccionado en función de impuestos y descuentos.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Calcular tiempo de espera promedio en relación con la cantidad de turnos registrados.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Calcular edad promedio de personas registradas.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Calcular nota final de alumnos ingresados.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5206938" y="2101050"/>
            <a:ext cx="3834600" cy="298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50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1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Algunos criterios a tener en cuenta para seleccionar un proceso a simular por primera vez son: </a:t>
            </a:r>
            <a:endParaRPr sz="10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5275" lvl="0" marL="457200" rtl="0" algn="l"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050"/>
              <a:buFont typeface="DM Sans"/>
              <a:buChar char="✓"/>
            </a:pPr>
            <a:r>
              <a:rPr lang="es" sz="10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s" sz="10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ELEGIR UN PROCESO BIEN CONOCIDO</a:t>
            </a:r>
            <a:r>
              <a:rPr lang="es" sz="10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”: Si conozco una situación que implique adquirir cierta información y estoy bien familiarizado en “cómo se hace”, es más fácil traducir la solución a un lenguaje de programación.</a:t>
            </a:r>
            <a:endParaRPr sz="10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5275" lvl="0" marL="457200" rtl="0" algn="l"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050"/>
              <a:buFont typeface="DM Sans"/>
              <a:buChar char="✓"/>
            </a:pPr>
            <a:r>
              <a:rPr lang="es" sz="10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lang="es" sz="10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ELEGIR UN PROCESO QUE ME RESULTE INTERESANTE</a:t>
            </a:r>
            <a:r>
              <a:rPr lang="es" sz="10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”: Si me siento motivado sobre el tema, es más llevadero enfrentar los retos de desarrollo e interpretación. Antes de programar existe la etapa de relevamiento y análisis que me permite identificar cómo solucionar el proceso.</a:t>
            </a:r>
            <a:endParaRPr sz="10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 ¿Dudas?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7" name="Google Shape;327;p48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328" name="Google Shape;328;p48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29" name="Google Shape;329;p48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48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48"/>
          <p:cNvSpPr txBox="1"/>
          <p:nvPr/>
        </p:nvSpPr>
        <p:spPr>
          <a:xfrm>
            <a:off x="457350" y="2068875"/>
            <a:ext cx="38346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Scope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Te lo explico con gatitos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4546475" y="1981350"/>
            <a:ext cx="3834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Documentación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Documentación LET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Documentación CONST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49"/>
          <p:cNvSpPr txBox="1"/>
          <p:nvPr/>
        </p:nvSpPr>
        <p:spPr>
          <a:xfrm>
            <a:off x="2109143" y="2502363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Parámetros y resultado de una función.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Variables locales y globales.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anónimas y flechas.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2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</a:t>
            </a: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" name="Google Shape;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Conceptualizar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función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programación y comprender sus ventajas.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" name="Google Shape;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2690561" y="20547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parámetros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entrada y salida de una función.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38" y="28326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/>
        </p:nvSpPr>
        <p:spPr>
          <a:xfrm>
            <a:off x="2690561" y="2727263"/>
            <a:ext cx="428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qué es el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Scope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 conocer las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variables globales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variables locales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en JavaScript.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" name="Google Shape;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/>
        </p:nvSpPr>
        <p:spPr>
          <a:xfrm>
            <a:off x="2690550" y="35754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y diferenciar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función anónima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función flecha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6" name="Google Shape;76;p18"/>
          <p:cNvCxnSpPr>
            <a:stCxn id="68" idx="2"/>
            <a:endCxn id="70" idx="0"/>
          </p:cNvCxnSpPr>
          <p:nvPr/>
        </p:nvCxnSpPr>
        <p:spPr>
          <a:xfrm flipH="1" rot="-5400000">
            <a:off x="2052975" y="19602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8"/>
          <p:cNvCxnSpPr>
            <a:stCxn id="70" idx="2"/>
          </p:cNvCxnSpPr>
          <p:nvPr/>
        </p:nvCxnSpPr>
        <p:spPr>
          <a:xfrm flipH="1" rot="-5400000">
            <a:off x="2028225" y="2618087"/>
            <a:ext cx="4866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8"/>
          <p:cNvCxnSpPr>
            <a:stCxn id="72" idx="2"/>
            <a:endCxn id="74" idx="0"/>
          </p:cNvCxnSpPr>
          <p:nvPr/>
        </p:nvCxnSpPr>
        <p:spPr>
          <a:xfrm rot="5400000">
            <a:off x="1944075" y="3356212"/>
            <a:ext cx="654000" cy="9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/>
        </p:nvSpPr>
        <p:spPr>
          <a:xfrm>
            <a:off x="1461300" y="933550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Empezamos…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00" y="1652050"/>
            <a:ext cx="3048200" cy="3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y propiedades básicas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>
            <a:off x="-12" y="-423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21"/>
          <p:cNvSpPr txBox="1"/>
          <p:nvPr/>
        </p:nvSpPr>
        <p:spPr>
          <a:xfrm>
            <a:off x="109275" y="696550"/>
            <a:ext cx="5794800" cy="4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Seguramente hayas escuchado la palabra funciones en la secundaria, en clase de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matemáticas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veían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algo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así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como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Que se lee como </a:t>
            </a:r>
            <a:r>
              <a:rPr b="1" lang="es" sz="1450"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en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b="1" lang="es" sz="1450"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. Analizando un poco esto vemos que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l">
              <a:spcBef>
                <a:spcPts val="1000"/>
              </a:spcBef>
              <a:spcAft>
                <a:spcPts val="0"/>
              </a:spcAft>
              <a:buClr>
                <a:srgbClr val="50FA7B"/>
              </a:buClr>
              <a:buSzPts val="1450"/>
              <a:buFont typeface="DM Sans"/>
              <a:buChar char="👉"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Existen diferentes valores de </a:t>
            </a:r>
            <a:r>
              <a:rPr b="1" lang="es" sz="1450"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para diferentes valores de </a:t>
            </a:r>
            <a:r>
              <a:rPr b="1" lang="es" sz="1450">
                <a:latin typeface="DM Sans"/>
                <a:ea typeface="DM Sans"/>
                <a:cs typeface="DM Sans"/>
                <a:sym typeface="DM Sans"/>
              </a:rPr>
              <a:t>x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l">
              <a:spcBef>
                <a:spcPts val="1000"/>
              </a:spcBef>
              <a:spcAft>
                <a:spcPts val="0"/>
              </a:spcAft>
              <a:buClr>
                <a:srgbClr val="50FA7B"/>
              </a:buClr>
              <a:buSzPts val="1450"/>
              <a:buFont typeface="DM Sans"/>
              <a:buChar char="👉"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La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sirve </a:t>
            </a:r>
            <a:r>
              <a:rPr lang="es" sz="1450" u="sng">
                <a:latin typeface="DM Sans"/>
                <a:ea typeface="DM Sans"/>
                <a:cs typeface="DM Sans"/>
                <a:sym typeface="DM Sans"/>
              </a:rPr>
              <a:t>para un fin </a:t>
            </a:r>
            <a:r>
              <a:rPr lang="es" sz="1450" u="sng">
                <a:latin typeface="DM Sans"/>
                <a:ea typeface="DM Sans"/>
                <a:cs typeface="DM Sans"/>
                <a:sym typeface="DM Sans"/>
              </a:rPr>
              <a:t>específico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, y cuando ya esta ‘armada’, podemos usarla donde queramos. 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Algunas “funciones” de nuestra vida cotidiana pueden ser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l">
              <a:spcBef>
                <a:spcPts val="1000"/>
              </a:spcBef>
              <a:spcAft>
                <a:spcPts val="0"/>
              </a:spcAft>
              <a:buClr>
                <a:srgbClr val="FF00FF"/>
              </a:buClr>
              <a:buSzPts val="1450"/>
              <a:buFont typeface="DM Sans"/>
              <a:buChar char="👉"/>
            </a:pPr>
            <a:r>
              <a:rPr b="1" lang="es" sz="1450" u="sng">
                <a:latin typeface="DM Sans"/>
                <a:ea typeface="DM Sans"/>
                <a:cs typeface="DM Sans"/>
                <a:sym typeface="DM Sans"/>
              </a:rPr>
              <a:t>Usar el horno: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podemos usarlo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muchísimas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veces, y lo que salga del horno depende de lo que metamos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00FF"/>
              </a:buClr>
              <a:buSzPts val="1450"/>
              <a:buFont typeface="DM Sans"/>
              <a:buChar char="👉"/>
            </a:pPr>
            <a:r>
              <a:rPr b="1" lang="es" sz="1450" u="sng">
                <a:latin typeface="DM Sans"/>
                <a:ea typeface="DM Sans"/>
                <a:cs typeface="DM Sans"/>
                <a:sym typeface="DM Sans"/>
              </a:rPr>
              <a:t>Armar un mate: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podemos usarlo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muchísimas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veces y el resultado depende de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cuánta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azúcar</a:t>
            </a: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 se echa.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21"/>
          <p:cNvSpPr txBox="1"/>
          <p:nvPr/>
        </p:nvSpPr>
        <p:spPr>
          <a:xfrm>
            <a:off x="6427740" y="2264828"/>
            <a:ext cx="1494230" cy="6001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 b="-3860" l="0" r="0" t="3860"/>
          <a:stretch/>
        </p:blipFill>
        <p:spPr>
          <a:xfrm>
            <a:off x="6083425" y="850738"/>
            <a:ext cx="2923976" cy="342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913" y="1377375"/>
            <a:ext cx="2007025" cy="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/>
        </p:nvSpPr>
        <p:spPr>
          <a:xfrm>
            <a:off x="475500" y="9882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en js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22"/>
          <p:cNvSpPr txBox="1"/>
          <p:nvPr/>
        </p:nvSpPr>
        <p:spPr>
          <a:xfrm>
            <a:off x="330350" y="887713"/>
            <a:ext cx="83388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programación,</a:t>
            </a:r>
            <a:r>
              <a:rPr lang="es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una función es un </a:t>
            </a:r>
            <a:r>
              <a:rPr b="1" lang="es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conjunto de instrucciones</a:t>
            </a:r>
            <a:r>
              <a:rPr lang="es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que se agrupan para realizar una </a:t>
            </a:r>
            <a:r>
              <a:rPr b="1" lang="es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tarea concreta</a:t>
            </a:r>
            <a:r>
              <a:rPr lang="es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(fijense que estas instrucciones se encuentran dentro del par de llaves </a:t>
            </a:r>
            <a:r>
              <a:rPr b="1" lang="es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{</a:t>
            </a:r>
            <a:r>
              <a:rPr lang="es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...</a:t>
            </a:r>
            <a:r>
              <a:rPr b="1" lang="es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}</a:t>
            </a:r>
            <a:r>
              <a:rPr lang="es" sz="15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👀)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luego se </a:t>
            </a:r>
            <a:r>
              <a:rPr b="1" lang="es" sz="155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reutilizar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lo largo de diferentes instancias del código.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60860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94491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Una 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función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se declara</a:t>
            </a: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 a través de la palabra reservada </a:t>
            </a:r>
            <a:r>
              <a:rPr b="1" lang="es" sz="15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function</a:t>
            </a:r>
            <a:endParaRPr sz="1550">
              <a:solidFill>
                <a:srgbClr val="FF79C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0" y="2966800"/>
            <a:ext cx="4230882" cy="20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4789200" y="2677000"/>
            <a:ext cx="4230900" cy="23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766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que declaramos la función, podemos usarla en cualquier otra parte del código todas las veces que queramos.  </a:t>
            </a:r>
            <a:r>
              <a:rPr b="1"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ejecutar una función sólo hay que escribir su nombre y finalizar la sentencia con ()</a:t>
            </a: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76614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esto se lo conoce como </a:t>
            </a:r>
            <a:r>
              <a:rPr b="1" lang="es" sz="16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llamado a la función.</a:t>
            </a:r>
            <a:endParaRPr b="1" sz="1650"/>
          </a:p>
        </p:txBody>
      </p:sp>
      <p:sp>
        <p:nvSpPr>
          <p:cNvPr id="107" name="Google Shape;107;p22"/>
          <p:cNvSpPr/>
          <p:nvPr/>
        </p:nvSpPr>
        <p:spPr>
          <a:xfrm>
            <a:off x="330350" y="2545563"/>
            <a:ext cx="3818100" cy="37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9449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function</a:t>
            </a:r>
            <a:r>
              <a:rPr lang="es" sz="1550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+ nombre de la función + ()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/>
        </p:nvSpPr>
        <p:spPr>
          <a:xfrm>
            <a:off x="139363" y="181700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¿Y qué ventajas me dan las funciones?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226413" y="2064500"/>
            <a:ext cx="42123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50"/>
              <a:buFont typeface="DM Sans"/>
              <a:buChar char="👉"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Evita instrucciones duplicadas</a:t>
            </a:r>
            <a:b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1650">
                <a:solidFill>
                  <a:srgbClr val="E06666"/>
                </a:solidFill>
                <a:latin typeface="DM Sans"/>
                <a:ea typeface="DM Sans"/>
                <a:cs typeface="DM Sans"/>
                <a:sym typeface="DM Sans"/>
              </a:rPr>
              <a:t>EVITA EL CÓDIGO REPETITIVO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6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Principio DRY</a:t>
            </a: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 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E0666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50"/>
              <a:buFont typeface="Helvetica Neue"/>
              <a:buChar char="👉"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Soluciona un problema complejo usando tareas sencillas</a:t>
            </a:r>
            <a:b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1650">
                <a:solidFill>
                  <a:srgbClr val="E06666"/>
                </a:solidFill>
                <a:latin typeface="DM Sans"/>
                <a:ea typeface="DM Sans"/>
                <a:cs typeface="DM Sans"/>
                <a:sym typeface="DM Sans"/>
              </a:rPr>
              <a:t>DIVIDE Y VENCERÁS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6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Principio KISS</a:t>
            </a: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184195" y="1518825"/>
            <a:ext cx="48729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latin typeface="DM Sans"/>
                <a:ea typeface="DM Sans"/>
                <a:cs typeface="DM Sans"/>
                <a:sym typeface="DM Sans"/>
              </a:rPr>
              <a:t>Las principales ventajas del uso de funciones son: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4696113" y="2064500"/>
            <a:ext cx="3364500" cy="19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50"/>
              <a:buFont typeface="Helvetica Neue"/>
              <a:buChar char="👉"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Aporta ordenamiento y </a:t>
            </a: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rápido</a:t>
            </a: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entendimiento del código</a:t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337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650"/>
              <a:buFont typeface="Helvetica Neue"/>
              <a:buChar char="👉"/>
            </a:pPr>
            <a:r>
              <a:rPr lang="es" sz="16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Aporta facilidad y rapidez para hacer modificaciones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